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13"/>
  </p:notesMasterIdLst>
  <p:handoutMasterIdLst>
    <p:handoutMasterId r:id="rId14"/>
  </p:handoutMasterIdLst>
  <p:sldIdLst>
    <p:sldId id="275" r:id="rId2"/>
    <p:sldId id="256" r:id="rId3"/>
    <p:sldId id="262" r:id="rId4"/>
    <p:sldId id="263" r:id="rId5"/>
    <p:sldId id="264" r:id="rId6"/>
    <p:sldId id="265" r:id="rId7"/>
    <p:sldId id="274" r:id="rId8"/>
    <p:sldId id="267" r:id="rId9"/>
    <p:sldId id="266" r:id="rId10"/>
    <p:sldId id="268" r:id="rId11"/>
    <p:sldId id="269" r:id="rId12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2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2000" b="1" i="0" u="none" strike="noStrike" kern="1200" spc="0" baseline="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b="1" i="0" u="none" strike="noStrike" kern="1200" spc="0" baseline="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</a:t>
            </a:r>
          </a:p>
        </c:rich>
      </c:tx>
      <c:layout>
        <c:manualLayout>
          <c:xMode val="edge"/>
          <c:yMode val="edge"/>
          <c:x val="0.39444727354732267"/>
          <c:y val="7.90133376113708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2000" b="1" i="0" u="none" strike="noStrike" kern="1200" spc="0" baseline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2B-4B38-A1FD-4D7D5A1F04A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D2B-4B38-A1FD-4D7D5A1F04A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D2B-4B38-A1FD-4D7D5A1F04A7}"/>
              </c:ext>
            </c:extLst>
          </c:dPt>
          <c:dLbls>
            <c:dLbl>
              <c:idx val="0"/>
              <c:layout>
                <c:manualLayout>
                  <c:x val="-1.6064728915649664E-2"/>
                  <c:y val="-4.08860418220014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166530887207959"/>
                      <c:h val="0.130819744510730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D2B-4B38-A1FD-4D7D5A1F04A7}"/>
                </c:ext>
              </c:extLst>
            </c:dLbl>
            <c:dLbl>
              <c:idx val="1"/>
              <c:layout>
                <c:manualLayout>
                  <c:x val="9.8701075265108004E-2"/>
                  <c:y val="9.600476035361356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492387083465285"/>
                      <c:h val="0.178826990202741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D2B-4B38-A1FD-4D7D5A1F04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мальчики</c:v>
                </c:pt>
                <c:pt idx="1">
                  <c:v>девочки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0.70399999999999996</c:v>
                </c:pt>
                <c:pt idx="1">
                  <c:v>0.29599999999999999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D2B-4B38-A1FD-4D7D5A1F04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ru-RU" sz="20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ШСП в 2020-2022 гг.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количество членов ШСП</c:v>
                </c:pt>
                <c:pt idx="1">
                  <c:v>количество рассмотренных случаев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39-4E06-AD0A-C06B948CF58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количество членов ШСП</c:v>
                </c:pt>
                <c:pt idx="1">
                  <c:v>количество рассмотренных случаев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21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39-4E06-AD0A-C06B948CF58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количество членов ШСП</c:v>
                </c:pt>
                <c:pt idx="1">
                  <c:v>количество рассмотренных случаев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25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39-4E06-AD0A-C06B948CF5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9060312"/>
        <c:axId val="709042672"/>
      </c:barChart>
      <c:catAx>
        <c:axId val="709060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9042672"/>
        <c:crosses val="autoZero"/>
        <c:auto val="1"/>
        <c:lblAlgn val="ctr"/>
        <c:lblOffset val="100"/>
        <c:noMultiLvlLbl val="0"/>
      </c:catAx>
      <c:valAx>
        <c:axId val="709042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9060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185702312361579"/>
          <c:y val="0.86145953533869291"/>
          <c:w val="0.39288519560759749"/>
          <c:h val="0.106272906472779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2403853959738255"/>
          <c:y val="0.31610340079172489"/>
          <c:w val="0.35192326773377258"/>
          <c:h val="0.3707179465439512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 обучающихся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71-4F36-86B2-3623ECAB25F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71-4F36-86B2-3623ECAB25F3}"/>
              </c:ext>
            </c:extLst>
          </c:dPt>
          <c:dLbls>
            <c:dLbl>
              <c:idx val="0"/>
              <c:layout>
                <c:manualLayout>
                  <c:x val="8.157105475040248E-2"/>
                  <c:y val="6.56888720597124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71-4F36-86B2-3623ECAB25F3}"/>
                </c:ext>
              </c:extLst>
            </c:dLbl>
            <c:dLbl>
              <c:idx val="1"/>
              <c:layout>
                <c:manualLayout>
                  <c:x val="-8.0959541062801926E-2"/>
                  <c:y val="-9.1928160331466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71-4F36-86B2-3623ECAB25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старше 18 лет</c:v>
                </c:pt>
                <c:pt idx="1">
                  <c:v>младше 18 лет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0.11</c:v>
                </c:pt>
                <c:pt idx="1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71-4F36-86B2-3623ECAB25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2000" b="1">
                <a:solidFill>
                  <a:schemeClr val="tx1"/>
                </a:solidFill>
              </a:rPr>
              <a:t>Учетные категории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2392536996045285"/>
          <c:y val="0.26990828179584986"/>
          <c:w val="0.37858507277519932"/>
          <c:h val="0.473320300826235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Учетные категории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00-475B-AFCE-A100014CA98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00-475B-AFCE-A100014CA98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500-475B-AFCE-A100014CA98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500-475B-AFCE-A100014CA984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500-475B-AFCE-A100014CA984}"/>
                </c:ext>
              </c:extLst>
            </c:dLbl>
            <c:dLbl>
              <c:idx val="1"/>
              <c:layout>
                <c:manualLayout>
                  <c:x val="-0.23755863860931553"/>
                  <c:y val="-0.1683600800236749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00-475B-AFCE-A100014CA984}"/>
                </c:ext>
              </c:extLst>
            </c:dLbl>
            <c:dLbl>
              <c:idx val="2"/>
              <c:layout>
                <c:manualLayout>
                  <c:x val="-1.5965651299351451E-2"/>
                  <c:y val="5.39878907854507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500-475B-AFCE-A100014CA984}"/>
                </c:ext>
              </c:extLst>
            </c:dLbl>
            <c:dLbl>
              <c:idx val="3"/>
              <c:layout>
                <c:manualLayout>
                  <c:x val="3.6663726706102948E-2"/>
                  <c:y val="1.96113369732070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500-475B-AFCE-A100014CA9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СОП</c:v>
                </c:pt>
                <c:pt idx="1">
                  <c:v>группа риска СОП</c:v>
                </c:pt>
                <c:pt idx="2">
                  <c:v>норма</c:v>
                </c:pt>
                <c:pt idx="3">
                  <c:v>совершеннолетние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0.20300000000000001</c:v>
                </c:pt>
                <c:pt idx="1">
                  <c:v>0.71499999999999997</c:v>
                </c:pt>
                <c:pt idx="2">
                  <c:v>0.08</c:v>
                </c:pt>
                <c:pt idx="3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00-475B-AFCE-A100014CA9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9711245696933919"/>
          <c:w val="0.9577796344623839"/>
          <c:h val="0.197935775971140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</a:t>
            </a:r>
            <a:r>
              <a:rPr lang="ru-RU" sz="20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причины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перевода в</a:t>
            </a:r>
            <a:r>
              <a:rPr lang="ru-RU" sz="20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СУВУ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4.6141866170536013E-2"/>
          <c:y val="1.64038940712181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55013663552220216"/>
          <c:y val="0.34270961795101001"/>
          <c:w val="0.39101412657104673"/>
          <c:h val="0.6215519489892300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>
              <a:contourClr>
                <a:schemeClr val="accent1">
                  <a:lumMod val="20000"/>
                  <a:lumOff val="8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0.18369144492299058"/>
                  <c:y val="-6.914051803124824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1B-48BF-BBBE-76E9B544F056}"/>
                </c:ext>
              </c:extLst>
            </c:dLbl>
            <c:dLbl>
              <c:idx val="1"/>
              <c:layout>
                <c:manualLayout>
                  <c:x val="0.20480540410954107"/>
                  <c:y val="-6.914051803124887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1B-48BF-BBBE-76E9B544F0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Лист1!$A$9:$A$11</c:f>
              <c:strCache>
                <c:ptCount val="2"/>
                <c:pt idx="0">
                  <c:v>Нежелание учиться</c:v>
                </c:pt>
                <c:pt idx="1">
                  <c:v>Склонность или совершение преступлений и правонарушений</c:v>
                </c:pt>
              </c:strCache>
            </c:strRef>
          </c:cat>
          <c:val>
            <c:numRef>
              <c:f>Лист1!$B$9:$B$11</c:f>
              <c:numCache>
                <c:formatCode>0%</c:formatCode>
                <c:ptCount val="2"/>
                <c:pt idx="0">
                  <c:v>0.64</c:v>
                </c:pt>
                <c:pt idx="1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34-48EB-962B-06B48ECD476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09031304"/>
        <c:axId val="709045024"/>
      </c:barChart>
      <c:catAx>
        <c:axId val="709031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9045024"/>
        <c:crosses val="autoZero"/>
        <c:auto val="1"/>
        <c:lblAlgn val="ctr"/>
        <c:lblOffset val="100"/>
        <c:noMultiLvlLbl val="0"/>
      </c:catAx>
      <c:valAx>
        <c:axId val="70904502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090313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Проблемы, выявляемые у детей </a:t>
            </a:r>
            <a:b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входной диагностики</a:t>
            </a:r>
          </a:p>
        </c:rich>
      </c:tx>
      <c:layout>
        <c:manualLayout>
          <c:xMode val="edge"/>
          <c:yMode val="edge"/>
          <c:x val="0.33248364473866493"/>
          <c:y val="6.292949691335772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52514958411662627"/>
          <c:y val="0.19100613612145689"/>
          <c:w val="0.47485041588337373"/>
          <c:h val="0.75982298511465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0000"/>
                  </a:schemeClr>
                </a:gs>
                <a:gs pos="78000">
                  <a:schemeClr val="accent2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Конфликты с педагогами</c:v>
                </c:pt>
                <c:pt idx="1">
                  <c:v>Буллинг в школе</c:v>
                </c:pt>
                <c:pt idx="2">
                  <c:v>Склонность к  саморазрушающему поведению</c:v>
                </c:pt>
                <c:pt idx="3">
                  <c:v>Склонность к аддиктивному поведению</c:v>
                </c:pt>
                <c:pt idx="4">
                  <c:v>Склонность к агрессивному поведению</c:v>
                </c:pt>
                <c:pt idx="5">
                  <c:v>Нарушения детско-родительских отношений                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0.11</c:v>
                </c:pt>
                <c:pt idx="1">
                  <c:v>0.12</c:v>
                </c:pt>
                <c:pt idx="2">
                  <c:v>0.26</c:v>
                </c:pt>
                <c:pt idx="3">
                  <c:v>0.33</c:v>
                </c:pt>
                <c:pt idx="4">
                  <c:v>0.31</c:v>
                </c:pt>
                <c:pt idx="5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83-4B26-903A-3DAA2E8881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09046592"/>
        <c:axId val="709008960"/>
      </c:barChart>
      <c:catAx>
        <c:axId val="709046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9008960"/>
        <c:crosses val="autoZero"/>
        <c:auto val="1"/>
        <c:lblAlgn val="l"/>
        <c:lblOffset val="100"/>
        <c:noMultiLvlLbl val="0"/>
      </c:catAx>
      <c:valAx>
        <c:axId val="70900896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709046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r>
              <a:rPr lang="ru-RU" sz="16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бучающихся,</a:t>
            </a:r>
            <a:r>
              <a:rPr lang="ru-RU" sz="16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совершивших правонарушения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5322525037551671"/>
          <c:y val="9.9203683587164248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6948350477417349E-2"/>
          <c:y val="0.16450707033131906"/>
          <c:w val="0.85979965404360759"/>
          <c:h val="0.588100072347079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Обучающиеся, совершившие правонарушения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122</c:v>
                </c:pt>
                <c:pt idx="1">
                  <c:v>101</c:v>
                </c:pt>
                <c:pt idx="2">
                  <c:v>135</c:v>
                </c:pt>
                <c:pt idx="3">
                  <c:v>64</c:v>
                </c:pt>
                <c:pt idx="4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A8-478F-B184-815E6D5D57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9071680"/>
        <c:axId val="709059136"/>
      </c:barChart>
      <c:catAx>
        <c:axId val="70907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9059136"/>
        <c:crosses val="autoZero"/>
        <c:auto val="1"/>
        <c:lblAlgn val="ctr"/>
        <c:lblOffset val="100"/>
        <c:noMultiLvlLbl val="0"/>
      </c:catAx>
      <c:valAx>
        <c:axId val="709059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09071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обучающихся, совершивших преступления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6122024367796609"/>
          <c:y val="7.356378964730750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0062719838140834E-2"/>
          <c:y val="0.21683030353493757"/>
          <c:w val="0.8551258457872728"/>
          <c:h val="0.5918147839961613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Обучающиеся, совершившие преступления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32</c:v>
                </c:pt>
                <c:pt idx="1">
                  <c:v>27</c:v>
                </c:pt>
                <c:pt idx="2">
                  <c:v>41</c:v>
                </c:pt>
                <c:pt idx="3">
                  <c:v>21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C8-4CE9-9C89-B3799D1C6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9005040"/>
        <c:axId val="709016408"/>
      </c:barChart>
      <c:catAx>
        <c:axId val="70900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9016408"/>
        <c:crosses val="autoZero"/>
        <c:auto val="1"/>
        <c:lblAlgn val="ctr"/>
        <c:lblOffset val="100"/>
        <c:noMultiLvlLbl val="0"/>
      </c:catAx>
      <c:valAx>
        <c:axId val="7090164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09005040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Количественный</a:t>
            </a:r>
            <a:r>
              <a:rPr lang="ru-RU" sz="20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 Молодежного правительства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участников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90-493C-988A-10DB52F304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участников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90-493C-988A-10DB52F3042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участников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90-493C-988A-10DB52F304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8983088"/>
        <c:axId val="709026208"/>
      </c:barChart>
      <c:catAx>
        <c:axId val="7089830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09026208"/>
        <c:crosses val="autoZero"/>
        <c:auto val="1"/>
        <c:lblAlgn val="ctr"/>
        <c:lblOffset val="100"/>
        <c:noMultiLvlLbl val="0"/>
      </c:catAx>
      <c:valAx>
        <c:axId val="709026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8983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и ведомства </a:t>
            </a:r>
          </a:p>
          <a:p>
            <a:pPr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Молодежного правительства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19089497615615"/>
          <c:y val="2.57310123194819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Министерство труда и дисциплины</c:v>
                </c:pt>
                <c:pt idx="1">
                  <c:v>Министерство культуры</c:v>
                </c:pt>
                <c:pt idx="2">
                  <c:v>Министерство информации</c:v>
                </c:pt>
                <c:pt idx="3">
                  <c:v>Министерство спорта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5E-4469-B4FB-99B9D8700AD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Министерство труда и дисциплины</c:v>
                </c:pt>
                <c:pt idx="1">
                  <c:v>Министерство культуры</c:v>
                </c:pt>
                <c:pt idx="2">
                  <c:v>Министерство информации</c:v>
                </c:pt>
                <c:pt idx="3">
                  <c:v>Министерство спорта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5E-4469-B4FB-99B9D8700AD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Министерство труда и дисциплины</c:v>
                </c:pt>
                <c:pt idx="1">
                  <c:v>Министерство культуры</c:v>
                </c:pt>
                <c:pt idx="2">
                  <c:v>Министерство информации</c:v>
                </c:pt>
                <c:pt idx="3">
                  <c:v>Министерство спорта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</c:v>
                </c:pt>
                <c:pt idx="1">
                  <c:v>11</c:v>
                </c:pt>
                <c:pt idx="2">
                  <c:v>8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5E-4469-B4FB-99B9D8700A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9037184"/>
        <c:axId val="708980344"/>
      </c:barChart>
      <c:catAx>
        <c:axId val="709037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8980344"/>
        <c:crosses val="autoZero"/>
        <c:auto val="1"/>
        <c:lblAlgn val="ctr"/>
        <c:lblOffset val="100"/>
        <c:noMultiLvlLbl val="0"/>
      </c:catAx>
      <c:valAx>
        <c:axId val="708980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9037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09477921731421"/>
          <c:y val="0.89226236042529783"/>
          <c:w val="0.62606081385753842"/>
          <c:h val="8.20066272552202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57B04-52FA-459E-BE64-731F2C345586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30FA4-DA11-472C-92C5-28AE09FA6F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439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33ABC-0C4E-4E0D-9AC2-71D8A1B1EAA8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1BA02-EDDE-4614-86ED-883CCFE66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691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BCBEA-6E69-4930-9E76-B43B051DCF8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6175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74C4A-94EC-4F8C-BDFF-D4E5E80070A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166E-8AD1-4239-940A-F346DAB9F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283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74C4A-94EC-4F8C-BDFF-D4E5E80070A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166E-8AD1-4239-940A-F346DAB9F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632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74C4A-94EC-4F8C-BDFF-D4E5E80070A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166E-8AD1-4239-940A-F346DAB9FF7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0361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74C4A-94EC-4F8C-BDFF-D4E5E80070A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166E-8AD1-4239-940A-F346DAB9F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61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74C4A-94EC-4F8C-BDFF-D4E5E80070A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166E-8AD1-4239-940A-F346DAB9FF7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5257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74C4A-94EC-4F8C-BDFF-D4E5E80070A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166E-8AD1-4239-940A-F346DAB9F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557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74C4A-94EC-4F8C-BDFF-D4E5E80070A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166E-8AD1-4239-940A-F346DAB9F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79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74C4A-94EC-4F8C-BDFF-D4E5E80070A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166E-8AD1-4239-940A-F346DAB9F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593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слайд с нумерацией текст без гради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подложка верх">
            <a:extLst>
              <a:ext uri="{FF2B5EF4-FFF2-40B4-BE49-F238E27FC236}">
                <a16:creationId xmlns:a16="http://schemas.microsoft.com/office/drawing/2014/main" id="{AEA7EE9A-F38D-40E1-A632-822664EEEE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825500"/>
          </a:xfrm>
          <a:prstGeom prst="rect">
            <a:avLst/>
          </a:prstGeom>
        </p:spPr>
      </p:pic>
      <p:pic>
        <p:nvPicPr>
          <p:cNvPr id="4" name="подложка низ">
            <a:extLst>
              <a:ext uri="{FF2B5EF4-FFF2-40B4-BE49-F238E27FC236}">
                <a16:creationId xmlns:a16="http://schemas.microsoft.com/office/drawing/2014/main" id="{5C4C3DBD-D134-48F9-B307-5F358F5C5A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432640"/>
            <a:ext cx="12192000" cy="431800"/>
          </a:xfrm>
          <a:prstGeom prst="rect">
            <a:avLst/>
          </a:prstGeom>
        </p:spPr>
      </p:pic>
      <p:sp>
        <p:nvSpPr>
          <p:cNvPr id="15" name="номер слайда">
            <a:extLst>
              <a:ext uri="{FF2B5EF4-FFF2-40B4-BE49-F238E27FC236}">
                <a16:creationId xmlns:a16="http://schemas.microsoft.com/office/drawing/2014/main" id="{B0192E9C-0587-46D7-B640-5DB8DCFDD1C2}"/>
              </a:ext>
            </a:extLst>
          </p:cNvPr>
          <p:cNvSpPr txBox="1"/>
          <p:nvPr userDrawn="1"/>
        </p:nvSpPr>
        <p:spPr>
          <a:xfrm>
            <a:off x="11569955" y="6538913"/>
            <a:ext cx="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79A4F07-433A-49CF-9D7D-A63F9F1FBCD5}" type="slidenum">
              <a:rPr lang="ru-RU" sz="1200" smtClean="0">
                <a:solidFill>
                  <a:srgbClr val="1C2D38"/>
                </a:solidFill>
              </a:rPr>
              <a:t>‹#›</a:t>
            </a:fld>
            <a:endParaRPr lang="ru-RU" sz="1200" dirty="0">
              <a:solidFill>
                <a:srgbClr val="1C2D38"/>
              </a:solidFill>
            </a:endParaRPr>
          </a:p>
        </p:txBody>
      </p:sp>
      <p:pic>
        <p:nvPicPr>
          <p:cNvPr id="6" name="герб">
            <a:extLst>
              <a:ext uri="{FF2B5EF4-FFF2-40B4-BE49-F238E27FC236}">
                <a16:creationId xmlns:a16="http://schemas.microsoft.com/office/drawing/2014/main" id="{42CD8C78-10A2-4C1F-940F-796B15D995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6689" y="6491469"/>
            <a:ext cx="180000" cy="318000"/>
          </a:xfrm>
          <a:prstGeom prst="rect">
            <a:avLst/>
          </a:prstGeom>
        </p:spPr>
      </p:pic>
      <p:sp>
        <p:nvSpPr>
          <p:cNvPr id="21" name="ОГВ">
            <a:extLst>
              <a:ext uri="{FF2B5EF4-FFF2-40B4-BE49-F238E27FC236}">
                <a16:creationId xmlns:a16="http://schemas.microsoft.com/office/drawing/2014/main" id="{AD1D463F-DBEB-45E4-97C4-FFE547832A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558" y="6494443"/>
            <a:ext cx="2520950" cy="338137"/>
          </a:xfrm>
        </p:spPr>
        <p:txBody>
          <a:bodyPr anchor="ctr">
            <a:noAutofit/>
          </a:bodyPr>
          <a:lstStyle>
            <a:lvl1pPr>
              <a:defRPr sz="800">
                <a:solidFill>
                  <a:srgbClr val="1C2D38"/>
                </a:solidFill>
                <a:latin typeface="+mj-lt"/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МИНИСТЕРСТВО ИНФОРМАЦИОННОГО РАЗВИТИЯ И СВЯЗИ ПЕРМСКОГО КРАЯ</a:t>
            </a:r>
          </a:p>
        </p:txBody>
      </p:sp>
      <p:sp>
        <p:nvSpPr>
          <p:cNvPr id="24" name="Заголовок слайда" descr="заголовок слайда">
            <a:extLst>
              <a:ext uri="{FF2B5EF4-FFF2-40B4-BE49-F238E27FC236}">
                <a16:creationId xmlns:a16="http://schemas.microsoft.com/office/drawing/2014/main" id="{D5FED76D-EFC9-4B34-9A58-87FF8189E2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5360" y="49213"/>
            <a:ext cx="11521280" cy="715962"/>
          </a:xfrm>
        </p:spPr>
        <p:txBody>
          <a:bodyPr anchor="ctr">
            <a:normAutofit/>
          </a:bodyPr>
          <a:lstStyle>
            <a:lvl1pPr>
              <a:defRPr sz="2400">
                <a:solidFill>
                  <a:srgbClr val="1C2D38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6" name="Область контента" descr="область контента">
            <a:extLst>
              <a:ext uri="{FF2B5EF4-FFF2-40B4-BE49-F238E27FC236}">
                <a16:creationId xmlns:a16="http://schemas.microsoft.com/office/drawing/2014/main" id="{623B89AF-1D16-46F5-8A69-E8DD306D61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5360" y="1700808"/>
            <a:ext cx="11521280" cy="4536504"/>
          </a:xfrm>
        </p:spPr>
        <p:txBody>
          <a:bodyPr>
            <a:noAutofit/>
          </a:bodyPr>
          <a:lstStyle>
            <a:lvl1pPr>
              <a:defRPr sz="2000">
                <a:solidFill>
                  <a:srgbClr val="1C2D38"/>
                </a:solidFill>
              </a:defRPr>
            </a:lvl1pPr>
            <a:lvl2pPr>
              <a:defRPr sz="2000">
                <a:solidFill>
                  <a:srgbClr val="1C2D38"/>
                </a:solidFill>
              </a:defRPr>
            </a:lvl2pPr>
            <a:lvl3pPr>
              <a:defRPr sz="2000">
                <a:solidFill>
                  <a:srgbClr val="1C2D38"/>
                </a:solidFill>
              </a:defRPr>
            </a:lvl3pPr>
            <a:lvl4pPr>
              <a:defRPr sz="2000">
                <a:solidFill>
                  <a:srgbClr val="1C2D38"/>
                </a:solidFill>
              </a:defRPr>
            </a:lvl4pPr>
            <a:lvl5pPr>
              <a:defRPr sz="2000">
                <a:solidFill>
                  <a:srgbClr val="1C2D3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7" name="Подзаголовок" descr="Подзаголовок">
            <a:extLst>
              <a:ext uri="{FF2B5EF4-FFF2-40B4-BE49-F238E27FC236}">
                <a16:creationId xmlns:a16="http://schemas.microsoft.com/office/drawing/2014/main" id="{D1F13F0F-6E92-474B-B9DC-AC03A2036CB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5360" y="1053108"/>
            <a:ext cx="11521280" cy="431800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1C2D38"/>
                </a:solidFill>
                <a:latin typeface="+mj-lt"/>
              </a:defRPr>
            </a:lvl1pPr>
            <a:lvl2pPr>
              <a:defRPr sz="2000">
                <a:solidFill>
                  <a:srgbClr val="1C2D38"/>
                </a:solidFill>
              </a:defRPr>
            </a:lvl2pPr>
            <a:lvl3pPr>
              <a:defRPr sz="2000">
                <a:solidFill>
                  <a:srgbClr val="1C2D38"/>
                </a:solidFill>
              </a:defRPr>
            </a:lvl3pPr>
            <a:lvl4pPr>
              <a:defRPr sz="2000">
                <a:solidFill>
                  <a:srgbClr val="1C2D38"/>
                </a:solidFill>
              </a:defRPr>
            </a:lvl4pPr>
            <a:lvl5pPr>
              <a:defRPr sz="2000">
                <a:solidFill>
                  <a:srgbClr val="1C2D38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" name="Название презентации" descr="название презентации">
            <a:extLst>
              <a:ext uri="{FF2B5EF4-FFF2-40B4-BE49-F238E27FC236}">
                <a16:creationId xmlns:a16="http://schemas.microsoft.com/office/drawing/2014/main" id="{15544E8E-278C-4479-90A6-7CCF23A88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8350" y="6438293"/>
            <a:ext cx="5675300" cy="404788"/>
          </a:xfrm>
          <a:noFill/>
        </p:spPr>
        <p:txBody>
          <a:bodyPr anchor="ctr">
            <a:noAutofit/>
          </a:bodyPr>
          <a:lstStyle>
            <a:lvl1pPr algn="ctr">
              <a:defRPr sz="1000">
                <a:solidFill>
                  <a:srgbClr val="1C2D38"/>
                </a:solidFill>
                <a:latin typeface="PermianSerifTypeface" panose="02000000000000000000" pitchFamily="50" charset="0"/>
              </a:defRPr>
            </a:lvl1pPr>
            <a:lvl2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2pPr>
            <a:lvl3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3pPr>
            <a:lvl4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4pPr>
            <a:lvl5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56515F36-82E2-461D-8335-914F4CC52886}"/>
              </a:ext>
            </a:extLst>
          </p:cNvPr>
          <p:cNvCxnSpPr/>
          <p:nvPr userDrawn="1"/>
        </p:nvCxnSpPr>
        <p:spPr>
          <a:xfrm>
            <a:off x="0" y="836712"/>
            <a:ext cx="12192000" cy="0"/>
          </a:xfrm>
          <a:prstGeom prst="line">
            <a:avLst/>
          </a:prstGeom>
          <a:ln w="12700">
            <a:solidFill>
              <a:srgbClr val="1C2D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256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74C4A-94EC-4F8C-BDFF-D4E5E80070A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166E-8AD1-4239-940A-F346DAB9F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764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74C4A-94EC-4F8C-BDFF-D4E5E80070A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166E-8AD1-4239-940A-F346DAB9F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23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74C4A-94EC-4F8C-BDFF-D4E5E80070A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166E-8AD1-4239-940A-F346DAB9F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68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74C4A-94EC-4F8C-BDFF-D4E5E80070A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166E-8AD1-4239-940A-F346DAB9F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7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74C4A-94EC-4F8C-BDFF-D4E5E80070A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166E-8AD1-4239-940A-F346DAB9F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18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74C4A-94EC-4F8C-BDFF-D4E5E80070A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166E-8AD1-4239-940A-F346DAB9F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2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74C4A-94EC-4F8C-BDFF-D4E5E80070A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166E-8AD1-4239-940A-F346DAB9F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25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74C4A-94EC-4F8C-BDFF-D4E5E80070A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166E-8AD1-4239-940A-F346DAB9F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329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74C4A-94EC-4F8C-BDFF-D4E5E80070A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B19166E-8AD1-4239-940A-F346DAB9F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47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chart" Target="../charts/chart10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image" Target="../media/image18.jpeg"/><Relationship Id="rId5" Type="http://schemas.openxmlformats.org/officeDocument/2006/relationships/image" Target="../media/image13.png"/><Relationship Id="rId10" Type="http://schemas.openxmlformats.org/officeDocument/2006/relationships/image" Target="../media/image17.jpeg"/><Relationship Id="rId4" Type="http://schemas.openxmlformats.org/officeDocument/2006/relationships/image" Target="../media/image12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openxmlformats.org/officeDocument/2006/relationships/image" Target="../media/image6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84" y="0"/>
            <a:ext cx="9460523" cy="6824200"/>
          </a:xfrm>
        </p:spPr>
      </p:pic>
    </p:spTree>
    <p:extLst>
      <p:ext uri="{BB962C8B-B14F-4D97-AF65-F5344CB8AC3E}">
        <p14:creationId xmlns:p14="http://schemas.microsoft.com/office/powerpoint/2010/main" val="1683274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660258" y="88279"/>
            <a:ext cx="9089195" cy="715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Ресурсный центр развития школьных служб примирения</a:t>
            </a:r>
            <a:endParaRPr lang="ru-RU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693" y="3151558"/>
            <a:ext cx="5011851" cy="2656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053" y="856289"/>
            <a:ext cx="2715491" cy="20079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6953" y="856289"/>
            <a:ext cx="6147527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год КГБОУСУВУ «Уральское подворье» выступает краевой ресурсной площадкой и проводит краевой Лагерь актива школьных служб примирения (ШСП) «Город Мирный».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 </a:t>
            </a:r>
            <a:r>
              <a:rPr lang="ru-RU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 </a:t>
            </a:r>
            <a:r>
              <a:rPr lang="ru-RU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года  более 300 школьников из 21 территории Пермского края прошли программу обучения восстановительным технологиям. </a:t>
            </a:r>
            <a:endParaRPr lang="ru-RU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СУВУ создана школьная служба примирения,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 руководитель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ШСП.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трех учебных корпусах оборудованы кабинеты для проведения примирительных процедур,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лаундж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-зона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 подростков.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прошли 30 педагогов и 35 обучающихся.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80" y="883753"/>
            <a:ext cx="2640704" cy="1980528"/>
          </a:xfrm>
          <a:prstGeom prst="rect">
            <a:avLst/>
          </a:prstGeom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218936759"/>
              </p:ext>
            </p:extLst>
          </p:nvPr>
        </p:nvGraphicFramePr>
        <p:xfrm>
          <a:off x="113482" y="4349982"/>
          <a:ext cx="6380836" cy="2361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942" y="29087"/>
            <a:ext cx="1226129" cy="77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69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532" y="70336"/>
            <a:ext cx="2467030" cy="20136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3618" y="1077147"/>
            <a:ext cx="6597342" cy="56323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фестиваль-конкурс «Призвание». Номинация: фото и видео-творчество, конкурсная работа «Законы дорожного движения»</a:t>
            </a:r>
          </a:p>
          <a:p>
            <a:pPr marL="285750" indent="-285750" algn="just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фестиваль-конкурс «Призвание». Номинация: оригинальный жанр, конкурсная работа «Счастье быть педагогом»</a:t>
            </a:r>
          </a:p>
          <a:p>
            <a:pPr marL="285750" indent="-285750" algn="just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по Киберспорту среди команд СУВУ «КиберСнеговик-2022»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проектно-творческих работ «ХОЧУ, УМЕЮ, ЗНАЮ!»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Краевая спартакиада «Волшебный мяч» зимний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Абилимпикс в компетенции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«Слесарное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lvl="0" indent="-285750" algn="just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место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соревнования по футболу среди воспитанников СУВУ</a:t>
            </a:r>
          </a:p>
          <a:p>
            <a:pPr marL="285750" indent="-285750" algn="just">
              <a:lnSpc>
                <a:spcPts val="2400"/>
              </a:lnSpc>
              <a:buFont typeface="Wingdings" panose="05000000000000000000" pitchFamily="2" charset="2"/>
              <a:buChar char="ü"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1"/>
          </p:nvPr>
        </p:nvSpPr>
        <p:spPr>
          <a:xfrm>
            <a:off x="1745672" y="94724"/>
            <a:ext cx="4465241" cy="715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обучающихся</a:t>
            </a:r>
            <a:endParaRPr lang="ru-RU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004" r="-2960"/>
          <a:stretch/>
        </p:blipFill>
        <p:spPr>
          <a:xfrm>
            <a:off x="6868391" y="2254828"/>
            <a:ext cx="3823853" cy="22354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t="3142" r="6784" b="15332"/>
          <a:stretch/>
        </p:blipFill>
        <p:spPr>
          <a:xfrm>
            <a:off x="8138069" y="4586237"/>
            <a:ext cx="3886813" cy="21872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54" y="70336"/>
            <a:ext cx="2684830" cy="20136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618" y="39638"/>
            <a:ext cx="1363456" cy="78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76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39635" y="1319646"/>
            <a:ext cx="9663545" cy="3239799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 специального учебно-воспитательного учреждения открытого типа в профилактике конфликтов через создание системы успешности несовершеннолетних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59181" y="4952857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Круглова Ольга Витальевна, 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КГБОУСУВУ «Уральское подворье», 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Пермь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09" y="207818"/>
            <a:ext cx="172142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44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517074" y="49213"/>
            <a:ext cx="10339566" cy="7159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Краевое государственное бюджетное общеобразовательное учреждение «Специальное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учебно-воспитательное учреждение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Уральское подворье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1927" y="888521"/>
            <a:ext cx="414381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создания: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1995 г.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6285" y="2456795"/>
            <a:ext cx="11167299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СУВУ «Уральское подворье»: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до 18 лет, требующие специального педагогического подхода,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направляющиеся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 постановления комиссии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 и заключения ПМПК: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 устойчивым противоправным поведением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отказывающиеся посещать общеобразовательные организации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испытывающие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в социальной адаптации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заданием предусмотрено обучение 465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обучается 477 человек.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86 человек (20%)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риска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303 человека (72%)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9443" y="1569097"/>
            <a:ext cx="911878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Миссия: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Социальная реабилитация подростков,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попавших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трудную жизненную ситуацию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" y="140234"/>
            <a:ext cx="1500504" cy="8590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794" y="2648022"/>
            <a:ext cx="2631269" cy="1974295"/>
          </a:xfrm>
          <a:prstGeom prst="rect">
            <a:avLst/>
          </a:prstGeom>
        </p:spPr>
      </p:pic>
      <p:pic>
        <p:nvPicPr>
          <p:cNvPr id="10" name="Объект 14"/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7659776" y="4769644"/>
            <a:ext cx="2963040" cy="19410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847" y="765175"/>
            <a:ext cx="2850380" cy="190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83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621653912"/>
              </p:ext>
            </p:extLst>
          </p:nvPr>
        </p:nvGraphicFramePr>
        <p:xfrm>
          <a:off x="141207" y="4083485"/>
          <a:ext cx="2704976" cy="2655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9869194"/>
              </p:ext>
            </p:extLst>
          </p:nvPr>
        </p:nvGraphicFramePr>
        <p:xfrm>
          <a:off x="2846182" y="4045907"/>
          <a:ext cx="4381336" cy="2642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10633514"/>
              </p:ext>
            </p:extLst>
          </p:nvPr>
        </p:nvGraphicFramePr>
        <p:xfrm>
          <a:off x="7438617" y="4095200"/>
          <a:ext cx="4559474" cy="2643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892598"/>
              </p:ext>
            </p:extLst>
          </p:nvPr>
        </p:nvGraphicFramePr>
        <p:xfrm>
          <a:off x="210669" y="966354"/>
          <a:ext cx="7804196" cy="2781249"/>
        </p:xfrm>
        <a:graphic>
          <a:graphicData uri="http://schemas.openxmlformats.org/drawingml/2006/table">
            <a:tbl>
              <a:tblPr firstRow="1" firstCol="1" bandRow="1"/>
              <a:tblGrid>
                <a:gridCol w="1192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7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8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6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28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3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00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Параллель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(чел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Нуждаются в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помощи 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врача -психиатра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педагога -психолога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учителя -дефектолога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учителя -логопеда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7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7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7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7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3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477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Скругленный прямоугольник 6"/>
          <p:cNvSpPr txBox="1"/>
          <p:nvPr/>
        </p:nvSpPr>
        <p:spPr>
          <a:xfrm>
            <a:off x="8229599" y="899639"/>
            <a:ext cx="3768491" cy="851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z="-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заключениям ПМПК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рекомендовано обучение по адаптированной общеобразовательной программе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1"/>
          </p:nvPr>
        </p:nvSpPr>
        <p:spPr>
          <a:xfrm>
            <a:off x="1893997" y="98670"/>
            <a:ext cx="5021644" cy="715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контингента</a:t>
            </a:r>
            <a:endParaRPr lang="ru-RU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216" y="41980"/>
            <a:ext cx="1448548" cy="82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37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655006" y="0"/>
            <a:ext cx="11521280" cy="715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контингента</a:t>
            </a:r>
            <a:endParaRPr lang="ru-RU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03971156"/>
              </p:ext>
            </p:extLst>
          </p:nvPr>
        </p:nvGraphicFramePr>
        <p:xfrm>
          <a:off x="335361" y="765175"/>
          <a:ext cx="5379640" cy="1847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74238964"/>
              </p:ext>
            </p:extLst>
          </p:nvPr>
        </p:nvGraphicFramePr>
        <p:xfrm>
          <a:off x="1" y="3086100"/>
          <a:ext cx="6213764" cy="359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50449550"/>
              </p:ext>
            </p:extLst>
          </p:nvPr>
        </p:nvGraphicFramePr>
        <p:xfrm>
          <a:off x="6691744" y="3532909"/>
          <a:ext cx="5038525" cy="2993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4163440935"/>
              </p:ext>
            </p:extLst>
          </p:nvPr>
        </p:nvGraphicFramePr>
        <p:xfrm>
          <a:off x="6109855" y="267419"/>
          <a:ext cx="5922817" cy="2953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24" y="0"/>
            <a:ext cx="1261512" cy="7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80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662799" y="25934"/>
            <a:ext cx="5998518" cy="467181"/>
          </a:xfrm>
        </p:spPr>
        <p:txBody>
          <a:bodyPr/>
          <a:lstStyle/>
          <a:p>
            <a:pPr marL="0" indent="0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Внутренние ресурсы Учреждения</a:t>
            </a:r>
            <a:endParaRPr lang="ru-RU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5" y="615471"/>
            <a:ext cx="2326500" cy="16486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1"/>
          <a:stretch/>
        </p:blipFill>
        <p:spPr>
          <a:xfrm>
            <a:off x="149435" y="5368897"/>
            <a:ext cx="2326500" cy="14217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0" y="2351381"/>
            <a:ext cx="2344295" cy="14448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90629" y="302171"/>
            <a:ext cx="2194846" cy="19035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0" y="3883507"/>
            <a:ext cx="2326501" cy="139810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683348" y="615471"/>
            <a:ext cx="689707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СУВУ осуществляется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четырех отдельно стоящих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зданиях.</a:t>
            </a:r>
          </a:p>
          <a:p>
            <a:pPr lvl="0"/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учебные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 для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5-9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Мастерские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швейная, гончарная,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парикмахерская, пекарей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маляров. 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зал, кинозал,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пневматический тир, тренажерный зал, хоккейная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площадка.</a:t>
            </a:r>
          </a:p>
          <a:p>
            <a:pPr lvl="0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профориентации и кабинет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ОБЖ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 профессии «Техник-спасатель»).</a:t>
            </a:r>
          </a:p>
          <a:p>
            <a:pPr lvl="0"/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Учреждении работают 65 педагогов, из них 19 с высшей квалификационной категорией, 16 – с первой. Больше 50% педагогов имеют педагогический стаж работы в СУВУ более </a:t>
            </a:r>
          </a:p>
          <a:p>
            <a:pPr lvl="0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лет.</a:t>
            </a:r>
            <a:endParaRPr lang="ru-RU" sz="1900" dirty="0">
              <a:solidFill>
                <a:srgbClr val="0000CC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03" y="5196441"/>
            <a:ext cx="2521616" cy="1555625"/>
          </a:xfrm>
          <a:prstGeom prst="rect">
            <a:avLst/>
          </a:prstGeom>
        </p:spPr>
      </p:pic>
      <p:pic>
        <p:nvPicPr>
          <p:cNvPr id="1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271" y="2511348"/>
            <a:ext cx="1903569" cy="250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https://sun9-west.userapi.com/sun9-10/s/v1/ig2/9JTyGQ0TKcXZPVQnktNNelBce0NMjtJzcuUne00YgjEKn9A3lq7LtPFangGWjzmiM5eDqrpOgMYWx0FJ1r_n-TXs.jpg?size=1600x1201&amp;quality=95&amp;type=albu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5" r="8970" b="10010"/>
          <a:stretch/>
        </p:blipFill>
        <p:spPr bwMode="auto">
          <a:xfrm>
            <a:off x="2683347" y="5196441"/>
            <a:ext cx="2231147" cy="155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sun9-east.userapi.com/sun9-76/s/v1/ig2/8sl_Kr7KIdD4TIwNsfdm0f7672ajOqzbIm29WUkdkzuZr6ggwA3D-j6aAy_OC8LTBuaO4tofktQVkurhjlTpE1nk.jpg?size=1600x1201&amp;quality=95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228" y="5196441"/>
            <a:ext cx="2155656" cy="161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https://sun9-west.userapi.com/sun9-40/s/v1/ig2/WpLX-jjbksrQ12uc3tud3sKe9EpkgV_pZj_jKRWPiB95VN8Kr4L0nFEFH4up6g6J_SfozCpYfeurE-2su6JzYiFR.jpg?size=1600x1201&amp;quality=95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317" y="5196441"/>
            <a:ext cx="2155656" cy="161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90" y="-8994"/>
            <a:ext cx="1090706" cy="6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6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99" y="75032"/>
            <a:ext cx="3617054" cy="21514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t="7897"/>
          <a:stretch/>
        </p:blipFill>
        <p:spPr>
          <a:xfrm>
            <a:off x="5832132" y="2374189"/>
            <a:ext cx="3148050" cy="205937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2" y="75033"/>
            <a:ext cx="4278439" cy="21606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23223" t="1" b="1059"/>
          <a:stretch/>
        </p:blipFill>
        <p:spPr>
          <a:xfrm>
            <a:off x="3645786" y="2374189"/>
            <a:ext cx="2081026" cy="202881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121" y="2343632"/>
            <a:ext cx="3284816" cy="208993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5190" y="4593455"/>
            <a:ext cx="3647209" cy="20860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0493" y="75032"/>
            <a:ext cx="3357255" cy="21601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8326" y="4643050"/>
            <a:ext cx="3202728" cy="203646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121" y="4593455"/>
            <a:ext cx="3380554" cy="209148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860" y="2374189"/>
            <a:ext cx="2782897" cy="205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23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599" y="140234"/>
            <a:ext cx="4149437" cy="580448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самоуправление</a:t>
            </a:r>
            <a:endParaRPr lang="ru-RU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82941"/>
              </p:ext>
            </p:extLst>
          </p:nvPr>
        </p:nvGraphicFramePr>
        <p:xfrm>
          <a:off x="211021" y="820883"/>
          <a:ext cx="4797397" cy="2995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612076655"/>
              </p:ext>
            </p:extLst>
          </p:nvPr>
        </p:nvGraphicFramePr>
        <p:xfrm>
          <a:off x="5406157" y="529936"/>
          <a:ext cx="6626516" cy="2961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19" y="4056506"/>
            <a:ext cx="3776817" cy="25168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36" y="4043213"/>
            <a:ext cx="3432464" cy="25168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4043213"/>
            <a:ext cx="3553689" cy="25301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0234"/>
            <a:ext cx="1433946" cy="71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76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0000-B4CA-44C9-9BD3-0DED70B89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641" y="62532"/>
            <a:ext cx="6005946" cy="660543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Молодежное правительство</a:t>
            </a:r>
            <a:endParaRPr lang="ru-RU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403" y="3981453"/>
            <a:ext cx="3908075" cy="2508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8" name="Picture 4" descr="https://sun3.userapi.com/sun3-16/s/v1/ig2/RAYfwhU69IygrHkrzIF-ss4HHvKVqLS1XAI3dEm4Jd4HFMltlPl0PejQgli_tKZdxYwSVVDM2VdlZTgyh_JuzdtE.jpg?size=1600x1200&amp;quality=95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0" t="9447" r="1"/>
          <a:stretch/>
        </p:blipFill>
        <p:spPr bwMode="auto">
          <a:xfrm>
            <a:off x="487640" y="3981453"/>
            <a:ext cx="3789383" cy="2508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9874" t="18198"/>
          <a:stretch/>
        </p:blipFill>
        <p:spPr>
          <a:xfrm>
            <a:off x="592282" y="723075"/>
            <a:ext cx="4364182" cy="29135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r="9243"/>
          <a:stretch/>
        </p:blipFill>
        <p:spPr>
          <a:xfrm>
            <a:off x="4593250" y="3981453"/>
            <a:ext cx="3035926" cy="25088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6065" y="723075"/>
            <a:ext cx="6087413" cy="29135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862" y="0"/>
            <a:ext cx="1493201" cy="75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8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1788</TotalTime>
  <Words>487</Words>
  <Application>Microsoft Office PowerPoint</Application>
  <PresentationFormat>Широкоэкранный</PresentationFormat>
  <Paragraphs>101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Calibri</vt:lpstr>
      <vt:lpstr>PermianSerifTypeface</vt:lpstr>
      <vt:lpstr>Tahoma</vt:lpstr>
      <vt:lpstr>Times New Roman</vt:lpstr>
      <vt:lpstr>Trebuchet MS</vt:lpstr>
      <vt:lpstr>Wingdings</vt:lpstr>
      <vt:lpstr>Wingdings 3</vt:lpstr>
      <vt:lpstr>Грань</vt:lpstr>
      <vt:lpstr>Презентация PowerPoint</vt:lpstr>
      <vt:lpstr>Ресурс специального учебно-воспитательного учреждения открытого типа в профилактике конфликтов через создание системы успешности несовершеннолетних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Детское самоуправление</vt:lpstr>
      <vt:lpstr>              Молодежное правительство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Ресурс специального учебно-воспитательного учреждения открытого типа в профилактике конфликтов через создание системы успешности несовершеннолетних</dc:title>
  <dc:creator>Патракова Евгения Геннадьевна</dc:creator>
  <cp:lastModifiedBy>KinoKub</cp:lastModifiedBy>
  <cp:revision>49</cp:revision>
  <cp:lastPrinted>2023-05-23T13:54:41Z</cp:lastPrinted>
  <dcterms:created xsi:type="dcterms:W3CDTF">2023-05-22T13:37:01Z</dcterms:created>
  <dcterms:modified xsi:type="dcterms:W3CDTF">2023-05-24T06:26:34Z</dcterms:modified>
</cp:coreProperties>
</file>